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7"/>
  </p:notesMasterIdLst>
  <p:handoutMasterIdLst>
    <p:handoutMasterId r:id="rId8"/>
  </p:handoutMasterIdLst>
  <p:sldIdLst>
    <p:sldId id="256" r:id="rId2"/>
    <p:sldId id="276" r:id="rId3"/>
    <p:sldId id="269" r:id="rId4"/>
    <p:sldId id="27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336699"/>
    <a:srgbClr val="0066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B3970-BC47-4373-9DE4-9EE937DA1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DAC5-B010-41D9-9532-744F651B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3034-E894-4374-A074-33554B118C1F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4DCBA-3B5F-4015-8696-83443E103D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683BA-1183-4994-96FB-2653764056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AF306-FA1E-44C7-8A3D-C4D9F77A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8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B160-5D30-4E77-9CAE-6381237E2C3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60792-ADD3-42A9-99EF-D82C5A097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63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l">
              <a:defRPr sz="3200">
                <a:latin typeface="Sitka Tex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>
                <a:solidFill>
                  <a:schemeClr val="bg1">
                    <a:lumMod val="50000"/>
                  </a:schemeClr>
                </a:solidFill>
                <a:latin typeface="Sitka Tex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5C30-CE19-4A6D-B2EB-59A8AC14E629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50DA-8A73-487A-B9D9-F4788CA3CCB0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C62B-7924-492D-B798-7510D1720486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969-69D0-4EAF-A59E-1D1B1E518F8F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6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2F6B-CF43-4BDC-8FA9-AADA13016928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1AA3-4C54-4506-A0E3-CF19BF9C59A3}" type="datetime1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F98-3488-4BB2-B056-A972995858B7}" type="datetime1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D183-7EF2-4B52-9068-53D4D4BB43B4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5DC-1A55-4CD3-B83B-ED7472AFE87E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3F2E-16D3-49B4-BC94-4C93AF09DCDE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2377" y="6384653"/>
            <a:ext cx="764215" cy="365125"/>
          </a:xfrm>
        </p:spPr>
        <p:txBody>
          <a:bodyPr/>
          <a:lstStyle>
            <a:lvl1pPr algn="r">
              <a:defRPr sz="1800"/>
            </a:lvl1pPr>
          </a:lstStyle>
          <a:p>
            <a:fld id="{3093E4DE-0A16-4A13-BBC8-F69AD3B89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5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 cap="none">
                <a:solidFill>
                  <a:schemeClr val="tx1"/>
                </a:solidFill>
                <a:latin typeface="Sitka Tex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 cap="none">
                <a:solidFill>
                  <a:schemeClr val="tx1"/>
                </a:solidFill>
                <a:latin typeface="Sitka Text" panose="02000505000000020004" pitchFamily="2" charset="0"/>
                <a:cs typeface="EntezareZohoor F2" panose="00000700000000000000" pitchFamily="2" charset="-78"/>
              </a:defRPr>
            </a:lvl1pPr>
            <a:lvl2pPr marL="800100" indent="-342900" algn="l">
              <a:buFont typeface="Wingdings" panose="05000000000000000000" pitchFamily="2" charset="2"/>
              <a:buChar char="Ø"/>
              <a:defRPr sz="2000" cap="none">
                <a:solidFill>
                  <a:schemeClr val="tx1"/>
                </a:solidFill>
                <a:latin typeface="Sitka Text" panose="02000505000000020004" pitchFamily="2" charset="0"/>
                <a:cs typeface="EntezareZohoor F2" panose="00000700000000000000" pitchFamily="2" charset="-78"/>
              </a:defRPr>
            </a:lvl2pPr>
            <a:lvl3pPr marL="1257300" indent="-342900" algn="l">
              <a:buFont typeface="Wingdings" panose="05000000000000000000" pitchFamily="2" charset="2"/>
              <a:buChar char="Ø"/>
              <a:defRPr sz="2000" cap="none">
                <a:solidFill>
                  <a:schemeClr val="tx1"/>
                </a:solidFill>
                <a:latin typeface="Sitka Text" panose="02000505000000020004" pitchFamily="2" charset="0"/>
                <a:cs typeface="EntezareZohoor F2" panose="00000700000000000000" pitchFamily="2" charset="-78"/>
              </a:defRPr>
            </a:lvl3pPr>
            <a:lvl4pPr marL="1714500" indent="-342900" algn="l">
              <a:buFont typeface="Wingdings" panose="05000000000000000000" pitchFamily="2" charset="2"/>
              <a:buChar char="Ø"/>
              <a:defRPr sz="2000" cap="none">
                <a:solidFill>
                  <a:schemeClr val="tx1"/>
                </a:solidFill>
                <a:latin typeface="Sitka Text" panose="02000505000000020004" pitchFamily="2" charset="0"/>
                <a:cs typeface="EntezareZohoor F2" panose="00000700000000000000" pitchFamily="2" charset="-78"/>
              </a:defRPr>
            </a:lvl4pPr>
            <a:lvl5pPr marL="2171700" indent="-342900" algn="l">
              <a:buFont typeface="Wingdings" panose="05000000000000000000" pitchFamily="2" charset="2"/>
              <a:buChar char="Ø"/>
              <a:defRPr sz="2000" cap="none">
                <a:solidFill>
                  <a:schemeClr val="tx1"/>
                </a:solidFill>
                <a:latin typeface="Sitka Text" panose="02000505000000020004" pitchFamily="2" charset="0"/>
                <a:cs typeface="EntezareZohoor F2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579" y="6312488"/>
            <a:ext cx="764215" cy="365125"/>
          </a:xfrm>
        </p:spPr>
        <p:txBody>
          <a:bodyPr/>
          <a:lstStyle>
            <a:lvl1pPr>
              <a:defRPr sz="1800"/>
            </a:lvl1pPr>
          </a:lstStyle>
          <a:p>
            <a:fld id="{3093E4DE-0A16-4A13-BBC8-F69AD3B89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533-2EF2-4840-93C4-B5DB8303014F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CE5-F597-4005-9F02-AB83E719B064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88F-93A0-405A-ACC0-91C0CC2F34B9}" type="datetime1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9EA5-38C7-47F7-865F-C8DAAC07CB67}" type="datetime1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DA74-CA6E-4918-A400-6B441EA782E6}" type="datetime1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3DFB-3692-4C41-885B-236250FD7831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C3D-62CE-42A4-A97F-0C103B582CE1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9AD329-35C3-47CB-8CEA-03335F7658CB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93E4DE-0A16-4A13-BBC8-F69AD3B8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effectLst/>
          <a:latin typeface="Sitka Tex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Ø"/>
        <a:defRPr sz="2000" kern="1200" cap="none" baseline="0">
          <a:solidFill>
            <a:schemeClr val="tx1"/>
          </a:solidFill>
          <a:effectLst/>
          <a:latin typeface="Sitka Tex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 cap="none" baseline="0">
          <a:solidFill>
            <a:schemeClr val="tx1"/>
          </a:solidFill>
          <a:effectLst/>
          <a:latin typeface="Sitka Tex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 cap="none" baseline="0">
          <a:solidFill>
            <a:schemeClr val="tx1"/>
          </a:solidFill>
          <a:effectLst/>
          <a:latin typeface="Sitka Tex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 cap="none" baseline="0">
          <a:solidFill>
            <a:schemeClr val="tx1"/>
          </a:solidFill>
          <a:effectLst/>
          <a:latin typeface="Sitka Tex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 cap="none" baseline="0">
          <a:solidFill>
            <a:schemeClr val="tx1"/>
          </a:solidFill>
          <a:effectLst/>
          <a:latin typeface="Sitka Tex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6000" r="-4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625C-38FE-4844-B9C9-C0B04E89F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9756"/>
            <a:ext cx="12192000" cy="1195009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6700" b="1" cap="none" dirty="0">
                <a:latin typeface="Sitka Text" panose="02000505000000020004" pitchFamily="2" charset="0"/>
              </a:rPr>
              <a:t>WATER HAMMER</a:t>
            </a:r>
            <a:r>
              <a:rPr lang="en-US" cap="none" dirty="0">
                <a:latin typeface="Sitka Text" panose="02000505000000020004" pitchFamily="2" charset="0"/>
              </a:rPr>
              <a:t/>
            </a:r>
            <a:br>
              <a:rPr lang="en-US" cap="none" dirty="0">
                <a:latin typeface="Sitka Text" panose="02000505000000020004" pitchFamily="2" charset="0"/>
              </a:rPr>
            </a:br>
            <a:r>
              <a:rPr lang="en-US" sz="2200" dirty="0">
                <a:latin typeface="Sitka Text" panose="02000505000000020004" pitchFamily="2" charset="0"/>
              </a:rPr>
              <a:t/>
            </a:r>
            <a:br>
              <a:rPr lang="en-US" sz="2200" dirty="0">
                <a:latin typeface="Sitka Text" panose="02000505000000020004" pitchFamily="2" charset="0"/>
              </a:rPr>
            </a:br>
            <a:r>
              <a:rPr lang="en-US" cap="none" dirty="0">
                <a:latin typeface="Sitka Text" panose="02000505000000020004" pitchFamily="2" charset="0"/>
              </a:rPr>
              <a:t/>
            </a:r>
            <a:br>
              <a:rPr lang="en-US" cap="none" dirty="0">
                <a:latin typeface="Sitka Text" panose="02000505000000020004" pitchFamily="2" charset="0"/>
              </a:rPr>
            </a:br>
            <a:r>
              <a:rPr lang="en-US" cap="none" dirty="0">
                <a:latin typeface="Sitka Text" panose="02000505000000020004" pitchFamily="2" charset="0"/>
              </a:rPr>
              <a:t/>
            </a:r>
            <a:br>
              <a:rPr lang="en-US" cap="none" dirty="0">
                <a:latin typeface="Sitka Text" panose="02000505000000020004" pitchFamily="2" charset="0"/>
              </a:rPr>
            </a:br>
            <a:r>
              <a:rPr lang="en-US" cap="none" dirty="0">
                <a:latin typeface="Sitka Text" panose="02000505000000020004" pitchFamily="2" charset="0"/>
              </a:rPr>
              <a:t/>
            </a:r>
            <a:br>
              <a:rPr lang="en-US" cap="none" dirty="0">
                <a:latin typeface="Sitka Text" panose="02000505000000020004" pitchFamily="2" charset="0"/>
              </a:rPr>
            </a:br>
            <a:endParaRPr lang="en-US" cap="none" dirty="0">
              <a:latin typeface="Sitka Text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511" y="557748"/>
            <a:ext cx="1475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cs typeface="+mj-cs"/>
              </a:rPr>
              <a:t>1399</a:t>
            </a:r>
            <a:endParaRPr lang="fa-IR" sz="2400" b="1" u="sng" dirty="0"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2944" y="6333218"/>
            <a:ext cx="764215" cy="365125"/>
          </a:xfrm>
        </p:spPr>
        <p:txBody>
          <a:bodyPr/>
          <a:lstStyle/>
          <a:p>
            <a:fld id="{3093E4DE-0A16-4A13-BBC8-F69AD3B89B6F}" type="slidenum">
              <a:rPr lang="en-US" sz="1800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B30D-D285-4FFF-BC42-1C467D1031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39439"/>
            <a:ext cx="10363826" cy="5588666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water hammer?.........................................................................................................................3 </a:t>
            </a:r>
          </a:p>
          <a:p>
            <a:r>
              <a:rPr lang="en-US" dirty="0"/>
              <a:t>Where Water Hammer Occurs?.....................................................................................5</a:t>
            </a:r>
          </a:p>
          <a:p>
            <a:r>
              <a:rPr lang="en-US" dirty="0"/>
              <a:t>Conditions causing water hammer……………………………………….……….……………………6</a:t>
            </a:r>
            <a:br>
              <a:rPr lang="en-US" dirty="0"/>
            </a:br>
            <a:r>
              <a:rPr lang="en-US" dirty="0"/>
              <a:t>The real force of the flow …………………………………………………………..…………………….8</a:t>
            </a:r>
          </a:p>
          <a:p>
            <a:r>
              <a:rPr lang="en-US" dirty="0">
                <a:cs typeface="Adobe Devanagari" panose="02040503050201020203" pitchFamily="18" charset="0"/>
              </a:rPr>
              <a:t>When Should I Be Concerned …………………………………………………….……………………..9</a:t>
            </a:r>
            <a:endParaRPr lang="en-US" dirty="0"/>
          </a:p>
          <a:p>
            <a:r>
              <a:rPr lang="en-US" dirty="0"/>
              <a:t>effects of Water Hammer   ……………………………………………………….…………………….10</a:t>
            </a:r>
            <a:br>
              <a:rPr lang="en-US" dirty="0"/>
            </a:br>
            <a:r>
              <a:rPr lang="en-US" dirty="0"/>
              <a:t>devices for Protection from Water Hammer ……………………………………………………..12</a:t>
            </a:r>
          </a:p>
          <a:p>
            <a:r>
              <a:rPr lang="en-US" dirty="0" err="1"/>
              <a:t>Dft</a:t>
            </a:r>
            <a:r>
              <a:rPr lang="en-US" dirty="0"/>
              <a:t> …………………………………………………………………………………………………………….. 15</a:t>
            </a:r>
            <a:br>
              <a:rPr lang="en-US" dirty="0"/>
            </a:br>
            <a:r>
              <a:rPr lang="en-US" dirty="0"/>
              <a:t>Is water hammer also useful?....………………………………………………………………………16</a:t>
            </a:r>
          </a:p>
          <a:p>
            <a:r>
              <a:rPr lang="en-US" dirty="0"/>
              <a:t>Inclusions    ………………………………………………………………………………………………….17</a:t>
            </a:r>
            <a:br>
              <a:rPr lang="en-US" dirty="0"/>
            </a:br>
            <a:r>
              <a:rPr lang="en-US" dirty="0"/>
              <a:t>References……………………………………………………………………………………………………18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C366-9A9C-4E16-A2DF-BDCE2BE3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6341516"/>
            <a:ext cx="764215" cy="365125"/>
          </a:xfrm>
        </p:spPr>
        <p:txBody>
          <a:bodyPr/>
          <a:lstStyle/>
          <a:p>
            <a:fld id="{3093E4DE-0A16-4A13-BBC8-F69AD3B89B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F52FA-41D2-44C2-AE87-F262278DBF18}"/>
              </a:ext>
            </a:extLst>
          </p:cNvPr>
          <p:cNvSpPr txBox="1"/>
          <p:nvPr/>
        </p:nvSpPr>
        <p:spPr>
          <a:xfrm>
            <a:off x="4227443" y="357809"/>
            <a:ext cx="299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+mj-cs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6949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66D-2708-4C0B-AD9B-81684F5C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464340"/>
            <a:ext cx="2242431" cy="539366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 </a:t>
            </a:r>
            <a:b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water hammer?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B8A91-C193-45F9-A971-C6E66E4E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12" y="6312488"/>
            <a:ext cx="764215" cy="365125"/>
          </a:xfrm>
        </p:spPr>
        <p:txBody>
          <a:bodyPr/>
          <a:lstStyle/>
          <a:p>
            <a:fld id="{3093E4DE-0A16-4A13-BBC8-F69AD3B89B6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C48E-3207-4967-8278-549B9E47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318FB-392F-4CB7-8325-3B2B7BC70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701" y="2815376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Sound and impact</a:t>
            </a:r>
            <a:endParaRPr lang="fa-IR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Damage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1779E-A92A-4D38-A11E-B6AE132F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118" y="6352245"/>
            <a:ext cx="764215" cy="365125"/>
          </a:xfrm>
        </p:spPr>
        <p:txBody>
          <a:bodyPr/>
          <a:lstStyle/>
          <a:p>
            <a:fld id="{3093E4DE-0A16-4A13-BBC8-F69AD3B89B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0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846D-B8D5-4C00-97A5-60FB060C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25751"/>
            <a:ext cx="10364451" cy="1596177"/>
          </a:xfrm>
        </p:spPr>
        <p:txBody>
          <a:bodyPr/>
          <a:lstStyle/>
          <a:p>
            <a:pPr algn="l"/>
            <a:r>
              <a:rPr lang="en-US" b="1" dirty="0"/>
              <a:t>What is Water Hammer</a:t>
            </a:r>
            <a:r>
              <a:rPr lang="en-US" b="1" cap="none" dirty="0"/>
              <a:t>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AA6A-A9AE-4C4B-8DCC-E54EBE7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17" y="2214694"/>
            <a:ext cx="10907166" cy="4384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Water Hammer is a shock wave that is transmitted through the fluid contained in a piping system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water hammer commonly occurs when a valve closes suddenly at an end of a pipeline system, and a pressure wave propagates in the pipe. It is also called hydraulic shock.</a:t>
            </a:r>
            <a:endParaRPr lang="fa-I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In simple terms, Water Hammer occurs when a fluid in motion is forced to a sudden stop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52058-E0B6-4495-8126-C8D3152A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225" y="6365301"/>
            <a:ext cx="764215" cy="365125"/>
          </a:xfrm>
        </p:spPr>
        <p:txBody>
          <a:bodyPr/>
          <a:lstStyle/>
          <a:p>
            <a:fld id="{3093E4DE-0A16-4A13-BBC8-F69AD3B89B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262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540</TotalTime>
  <Words>109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Adobe Devanagari</vt:lpstr>
      <vt:lpstr>Arial</vt:lpstr>
      <vt:lpstr>Calibri</vt:lpstr>
      <vt:lpstr>EntezareZohoor F2</vt:lpstr>
      <vt:lpstr>Segoe UI</vt:lpstr>
      <vt:lpstr>Sitka Text</vt:lpstr>
      <vt:lpstr>Times New Roman</vt:lpstr>
      <vt:lpstr>Tw Cen MT</vt:lpstr>
      <vt:lpstr>Wingdings</vt:lpstr>
      <vt:lpstr>Droplet</vt:lpstr>
      <vt:lpstr>WATER HAMMER     </vt:lpstr>
      <vt:lpstr>PowerPoint Presentation</vt:lpstr>
      <vt:lpstr>What  is  water hammer? </vt:lpstr>
      <vt:lpstr>Introduction</vt:lpstr>
      <vt:lpstr>What is Water Hammer?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ip330</cp:lastModifiedBy>
  <cp:revision>65</cp:revision>
  <dcterms:created xsi:type="dcterms:W3CDTF">2020-05-06T22:41:00Z</dcterms:created>
  <dcterms:modified xsi:type="dcterms:W3CDTF">2020-11-21T17:36:06Z</dcterms:modified>
</cp:coreProperties>
</file>