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5" r:id="rId3"/>
    <p:sldId id="257" r:id="rId4"/>
    <p:sldId id="258" r:id="rId5"/>
    <p:sldId id="282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492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428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159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494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835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305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10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4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000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638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875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817D-B541-4248-9476-F044DFC83253}" type="datetimeFigureOut">
              <a:rPr lang="fa-IR" smtClean="0"/>
              <a:pPr/>
              <a:t>26/03/1442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378C-1ACE-4600-AFC3-71515A2E132C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390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6000" dirty="0" smtClean="0"/>
              <a:t>Strain</a:t>
            </a:r>
            <a:br>
              <a:rPr lang="en-US" sz="6000" dirty="0" smtClean="0"/>
            </a:br>
            <a:r>
              <a:rPr lang="en-US" sz="6000" dirty="0" smtClean="0"/>
              <a:t> and</a:t>
            </a:r>
            <a:br>
              <a:rPr lang="en-US" sz="6000" dirty="0" smtClean="0"/>
            </a:br>
            <a:r>
              <a:rPr lang="en-US" sz="6000" dirty="0" smtClean="0"/>
              <a:t> strain transformation</a:t>
            </a:r>
            <a:endParaRPr lang="fa-IR" sz="6000" dirty="0"/>
          </a:p>
        </p:txBody>
      </p:sp>
    </p:spTree>
    <p:extLst>
      <p:ext uri="{BB962C8B-B14F-4D97-AF65-F5344CB8AC3E}">
        <p14:creationId xmlns:p14="http://schemas.microsoft.com/office/powerpoint/2010/main" val="15279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7150"/>
            <a:ext cx="9156875" cy="684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9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48672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b="1" dirty="0" smtClean="0"/>
              <a:t>Applied </a:t>
            </a:r>
            <a:r>
              <a:rPr lang="en-US" sz="2400" b="1" dirty="0"/>
              <a:t>forces induce </a:t>
            </a:r>
            <a:r>
              <a:rPr lang="en-US" sz="2400" b="1" dirty="0" smtClean="0"/>
              <a:t>internal forces</a:t>
            </a:r>
            <a:r>
              <a:rPr lang="en-US" sz="2400" b="1" dirty="0"/>
              <a:t>, which induce stresses</a:t>
            </a:r>
            <a:r>
              <a:rPr lang="en-US" sz="2400" b="1" dirty="0" smtClean="0"/>
              <a:t>:</a:t>
            </a: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endParaRPr lang="en-US" sz="2400" b="1" dirty="0"/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endParaRPr lang="en-US" sz="2400" b="1" dirty="0" smtClean="0"/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endParaRPr lang="en-US" sz="2400" b="1" dirty="0"/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b="1" dirty="0"/>
              <a:t>Stresses produce </a:t>
            </a:r>
            <a:r>
              <a:rPr lang="en-US" sz="2400" b="1" i="1" dirty="0">
                <a:solidFill>
                  <a:srgbClr val="FF0000"/>
                </a:solidFill>
              </a:rPr>
              <a:t>deformations</a:t>
            </a:r>
            <a:r>
              <a:rPr lang="en-US" sz="2400" b="1" i="1" dirty="0"/>
              <a:t> </a:t>
            </a:r>
            <a:r>
              <a:rPr lang="en-US" sz="2400" b="1" dirty="0"/>
              <a:t>because real </a:t>
            </a:r>
            <a:r>
              <a:rPr lang="en-US" sz="2400" b="1" dirty="0" smtClean="0"/>
              <a:t>materials are </a:t>
            </a:r>
            <a:r>
              <a:rPr lang="en-US" sz="2400" b="1" dirty="0"/>
              <a:t>not infinitely rigid. Deformations are </a:t>
            </a:r>
            <a:r>
              <a:rPr lang="en-US" sz="2400" b="1" dirty="0" smtClean="0"/>
              <a:t>measured </a:t>
            </a:r>
            <a:r>
              <a:rPr lang="en-US" sz="2400" b="1" dirty="0"/>
              <a:t>by </a:t>
            </a:r>
            <a:r>
              <a:rPr lang="en-US" sz="2400" b="1" i="1" dirty="0">
                <a:solidFill>
                  <a:srgbClr val="FF0000"/>
                </a:solidFill>
              </a:rPr>
              <a:t>strains</a:t>
            </a:r>
            <a:r>
              <a:rPr lang="en-US" sz="2400" b="1" dirty="0" smtClean="0"/>
              <a:t>.</a:t>
            </a: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b="1" dirty="0"/>
              <a:t>Integration of strains through </a:t>
            </a:r>
            <a:r>
              <a:rPr lang="en-US" sz="2400" b="1" dirty="0" smtClean="0"/>
              <a:t>space gives </a:t>
            </a:r>
            <a:r>
              <a:rPr lang="en-US" sz="2400" b="1" i="1" dirty="0" smtClean="0">
                <a:solidFill>
                  <a:srgbClr val="0070C0"/>
                </a:solidFill>
              </a:rPr>
              <a:t>displacements. </a:t>
            </a: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endParaRPr lang="en-US" sz="2400" b="1" i="1" dirty="0">
              <a:solidFill>
                <a:srgbClr val="0070C0"/>
              </a:solidFill>
            </a:endParaRP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b="1" dirty="0"/>
              <a:t>The </a:t>
            </a:r>
            <a:r>
              <a:rPr lang="en-US" sz="2400" b="1" dirty="0" smtClean="0"/>
              <a:t>relation between </a:t>
            </a:r>
            <a:r>
              <a:rPr lang="en-US" sz="2400" b="1" dirty="0">
                <a:solidFill>
                  <a:srgbClr val="0070C0"/>
                </a:solidFill>
              </a:rPr>
              <a:t>strains</a:t>
            </a:r>
            <a:r>
              <a:rPr lang="en-US" sz="2400" b="1" dirty="0"/>
              <a:t> and </a:t>
            </a:r>
            <a:r>
              <a:rPr lang="en-US" sz="2400" b="1" dirty="0">
                <a:solidFill>
                  <a:srgbClr val="0070C0"/>
                </a:solidFill>
              </a:rPr>
              <a:t>stresses</a:t>
            </a:r>
            <a:r>
              <a:rPr lang="en-US" sz="2400" b="1" dirty="0"/>
              <a:t>, which is given by material properties codified into the </a:t>
            </a:r>
            <a:r>
              <a:rPr lang="en-US" sz="2400" b="1" dirty="0" smtClean="0"/>
              <a:t>so-called </a:t>
            </a:r>
            <a:r>
              <a:rPr lang="en-US" sz="2400" b="1" i="1" dirty="0" smtClean="0">
                <a:solidFill>
                  <a:srgbClr val="0070C0"/>
                </a:solidFill>
              </a:rPr>
              <a:t>constitutive </a:t>
            </a:r>
            <a:r>
              <a:rPr lang="en-US" sz="2400" b="1" i="1" dirty="0">
                <a:solidFill>
                  <a:srgbClr val="0070C0"/>
                </a:solidFill>
              </a:rPr>
              <a:t>equations</a:t>
            </a:r>
            <a:r>
              <a:rPr lang="en-US" sz="2400" b="1" dirty="0"/>
              <a:t>, is studied in </a:t>
            </a:r>
            <a:r>
              <a:rPr lang="en-US" sz="2400" b="1" dirty="0" smtClean="0"/>
              <a:t>this lecture.</a:t>
            </a:r>
          </a:p>
          <a:p>
            <a:pPr algn="just" rtl="0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b="1" dirty="0"/>
              <a:t>In general terms, strain is a </a:t>
            </a:r>
            <a:r>
              <a:rPr lang="en-US" sz="2400" b="1" dirty="0">
                <a:solidFill>
                  <a:srgbClr val="FF0000"/>
                </a:solidFill>
              </a:rPr>
              <a:t>macroscopic </a:t>
            </a:r>
            <a:r>
              <a:rPr lang="en-US" sz="2400" b="1" i="1" dirty="0">
                <a:solidFill>
                  <a:srgbClr val="FF0000"/>
                </a:solidFill>
              </a:rPr>
              <a:t>measure of </a:t>
            </a:r>
            <a:r>
              <a:rPr lang="en-US" sz="2400" b="1" i="1" dirty="0" smtClean="0">
                <a:solidFill>
                  <a:srgbClr val="FF0000"/>
                </a:solidFill>
              </a:rPr>
              <a:t>deformation</a:t>
            </a:r>
            <a:r>
              <a:rPr lang="en-US" sz="2400" b="1" i="1" dirty="0" smtClean="0"/>
              <a:t>. </a:t>
            </a:r>
            <a:endParaRPr lang="fa-IR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4614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81" y="4221088"/>
            <a:ext cx="763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333249"/>
            <a:ext cx="21602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Introduction: </a:t>
            </a:r>
            <a:endParaRPr lang="fa-IR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6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832648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sz="2800" dirty="0"/>
              <a:t>“</a:t>
            </a:r>
            <a:r>
              <a:rPr lang="en-US" sz="2400" b="1" dirty="0"/>
              <a:t>The change in length and relative direction occasioned by deformation is called, loosely, </a:t>
            </a:r>
            <a:r>
              <a:rPr lang="en-US" sz="2400" b="1" i="1" dirty="0">
                <a:solidFill>
                  <a:srgbClr val="C00000"/>
                </a:solidFill>
              </a:rPr>
              <a:t>strain</a:t>
            </a:r>
            <a:r>
              <a:rPr lang="en-US" sz="2800" dirty="0" smtClean="0"/>
              <a:t>.” </a:t>
            </a:r>
            <a:r>
              <a:rPr lang="en-US" sz="2400" dirty="0" smtClean="0"/>
              <a:t>[</a:t>
            </a:r>
            <a:r>
              <a:rPr lang="en-US" sz="2400" dirty="0"/>
              <a:t>The term “strain” was introduced by W. J. M. </a:t>
            </a:r>
            <a:r>
              <a:rPr lang="en-US" sz="2400" dirty="0" err="1"/>
              <a:t>Rankine</a:t>
            </a:r>
            <a:r>
              <a:rPr lang="en-US" sz="2400" dirty="0"/>
              <a:t> in 1851</a:t>
            </a:r>
            <a:r>
              <a:rPr lang="en-US" sz="2400" dirty="0" smtClean="0"/>
              <a:t>.]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</a:rPr>
              <a:t>Classification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just" rtl="0"/>
            <a:r>
              <a:rPr lang="en-US" sz="2400" b="1" i="1" dirty="0" smtClean="0">
                <a:solidFill>
                  <a:srgbClr val="FF0000"/>
                </a:solidFill>
              </a:rPr>
              <a:t>1. Average vs. Point</a:t>
            </a:r>
            <a:r>
              <a:rPr lang="en-US" sz="2400" dirty="0" smtClean="0"/>
              <a:t>. </a:t>
            </a:r>
            <a:r>
              <a:rPr lang="en-US" sz="2400" b="1" dirty="0" smtClean="0"/>
              <a:t>Average strain </a:t>
            </a:r>
            <a:r>
              <a:rPr lang="en-US" sz="2400" dirty="0" smtClean="0"/>
              <a:t>is that taken over a finite portion of the body; for example using a strain gage or rosette. </a:t>
            </a:r>
            <a:r>
              <a:rPr lang="en-US" sz="2400" b="1" dirty="0" smtClean="0"/>
              <a:t>Point strain </a:t>
            </a:r>
            <a:r>
              <a:rPr lang="en-US" sz="2400" dirty="0" smtClean="0"/>
              <a:t>is obtained by a limit process in which the dimension(s) of the gaged portion is made to approach zero.</a:t>
            </a:r>
          </a:p>
          <a:p>
            <a:pPr algn="just" rtl="0"/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en-US" sz="2400" b="1" i="1" dirty="0" smtClean="0">
                <a:solidFill>
                  <a:srgbClr val="FF0000"/>
                </a:solidFill>
              </a:rPr>
              <a:t>Normal vs. Shear</a:t>
            </a:r>
            <a:r>
              <a:rPr lang="en-US" sz="2400" dirty="0" smtClean="0"/>
              <a:t>. </a:t>
            </a:r>
            <a:r>
              <a:rPr lang="en-US" sz="2400" b="1" dirty="0" smtClean="0"/>
              <a:t>Normal strain </a:t>
            </a:r>
            <a:r>
              <a:rPr lang="en-US" sz="2400" dirty="0" smtClean="0"/>
              <a:t>measures changes in length along a specific direction. It is also called </a:t>
            </a:r>
            <a:r>
              <a:rPr lang="en-US" sz="2400" i="1" dirty="0" smtClean="0"/>
              <a:t>extensional strain </a:t>
            </a:r>
            <a:r>
              <a:rPr lang="en-US" sz="2400" dirty="0" smtClean="0"/>
              <a:t>as well as </a:t>
            </a:r>
            <a:r>
              <a:rPr lang="en-US" sz="2400" i="1" dirty="0" smtClean="0"/>
              <a:t>dimensional strain</a:t>
            </a:r>
            <a:r>
              <a:rPr lang="en-US" sz="2400" dirty="0" smtClean="0"/>
              <a:t>. </a:t>
            </a:r>
            <a:r>
              <a:rPr lang="en-US" sz="2400" b="1" dirty="0" smtClean="0"/>
              <a:t>Shear strain </a:t>
            </a:r>
            <a:r>
              <a:rPr lang="en-US" sz="2400" dirty="0" smtClean="0"/>
              <a:t>measures changes in angles with respect to two specific directions.</a:t>
            </a:r>
          </a:p>
          <a:p>
            <a:pPr marL="0" indent="0" algn="just" rtl="0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3767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1"/>
            <a:ext cx="9144000" cy="688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38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209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Strain  and  strain transformation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ip330</cp:lastModifiedBy>
  <cp:revision>69</cp:revision>
  <dcterms:created xsi:type="dcterms:W3CDTF">2013-10-06T16:00:11Z</dcterms:created>
  <dcterms:modified xsi:type="dcterms:W3CDTF">2020-11-10T20:48:18Z</dcterms:modified>
</cp:coreProperties>
</file>